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Horta" charset="1" panose="020C0706030708060507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Big Shoulders Display" charset="1" panose="00000000000000000000"/>
      <p:regular r:id="rId22"/>
    </p:embeddedFont>
    <p:embeddedFont>
      <p:font typeface="Big Shoulders Display Bold" charset="1" panose="00000000000000000000"/>
      <p:regular r:id="rId23"/>
    </p:embeddedFont>
    <p:embeddedFont>
      <p:font typeface="Big Shoulders Display Thin" charset="1" panose="00000000000000000000"/>
      <p:regular r:id="rId24"/>
    </p:embeddedFont>
    <p:embeddedFont>
      <p:font typeface="Big Shoulders Display Medium" charset="1" panose="00000000000000000000"/>
      <p:regular r:id="rId25"/>
    </p:embeddedFont>
    <p:embeddedFont>
      <p:font typeface="Repo Bold" charset="1" panose="02000503040000020004"/>
      <p:regular r:id="rId26"/>
    </p:embeddedFont>
    <p:embeddedFont>
      <p:font typeface="Repo Bold Bold" charset="1" panose="0200050304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44.png" Type="http://schemas.openxmlformats.org/officeDocument/2006/relationships/image"/><Relationship Id="rId18" Target="../media/image45.svg" Type="http://schemas.openxmlformats.org/officeDocument/2006/relationships/image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2" Target="../media/image2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179" r="0" b="-10748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67675" y="2410806"/>
            <a:ext cx="10752650" cy="7144019"/>
            <a:chOff x="0" y="0"/>
            <a:chExt cx="2831974" cy="1881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1974" cy="1881552"/>
            </a:xfrm>
            <a:custGeom>
              <a:avLst/>
              <a:gdLst/>
              <a:ahLst/>
              <a:cxnLst/>
              <a:rect r="r" b="b" t="t" l="l"/>
              <a:pathLst>
                <a:path h="1881552" w="2831974">
                  <a:moveTo>
                    <a:pt x="36720" y="0"/>
                  </a:moveTo>
                  <a:lnTo>
                    <a:pt x="2795254" y="0"/>
                  </a:lnTo>
                  <a:cubicBezTo>
                    <a:pt x="2804992" y="0"/>
                    <a:pt x="2814332" y="3869"/>
                    <a:pt x="2821219" y="10755"/>
                  </a:cubicBezTo>
                  <a:cubicBezTo>
                    <a:pt x="2828105" y="17641"/>
                    <a:pt x="2831974" y="26981"/>
                    <a:pt x="2831974" y="36720"/>
                  </a:cubicBezTo>
                  <a:lnTo>
                    <a:pt x="2831974" y="1844832"/>
                  </a:lnTo>
                  <a:cubicBezTo>
                    <a:pt x="2831974" y="1865112"/>
                    <a:pt x="2815534" y="1881552"/>
                    <a:pt x="2795254" y="1881552"/>
                  </a:cubicBezTo>
                  <a:lnTo>
                    <a:pt x="36720" y="1881552"/>
                  </a:lnTo>
                  <a:cubicBezTo>
                    <a:pt x="26981" y="1881552"/>
                    <a:pt x="17641" y="1877683"/>
                    <a:pt x="10755" y="1870797"/>
                  </a:cubicBezTo>
                  <a:cubicBezTo>
                    <a:pt x="3869" y="1863911"/>
                    <a:pt x="0" y="1854571"/>
                    <a:pt x="0" y="1844832"/>
                  </a:cubicBezTo>
                  <a:lnTo>
                    <a:pt x="0" y="36720"/>
                  </a:lnTo>
                  <a:cubicBezTo>
                    <a:pt x="0" y="26981"/>
                    <a:pt x="3869" y="17641"/>
                    <a:pt x="10755" y="10755"/>
                  </a:cubicBezTo>
                  <a:cubicBezTo>
                    <a:pt x="17641" y="3869"/>
                    <a:pt x="26981" y="0"/>
                    <a:pt x="367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68000"/>
                  </a:srgbClr>
                </a:gs>
                <a:gs pos="100000">
                  <a:srgbClr val="FFFFFF">
                    <a:alpha val="68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91565" y="3446174"/>
            <a:ext cx="8904870" cy="448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3"/>
              </a:lnSpc>
            </a:pPr>
            <a:r>
              <a:rPr lang="en-US" sz="11573">
                <a:solidFill>
                  <a:srgbClr val="FFFFFF"/>
                </a:solidFill>
                <a:latin typeface="Horta"/>
              </a:rPr>
              <a:t>POTATO LEAF DISEASE DETECTION DL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76492" y="7959497"/>
            <a:ext cx="11805869" cy="129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5027">
                <a:solidFill>
                  <a:srgbClr val="FFFFFF"/>
                </a:solidFill>
                <a:latin typeface="Horta Bold"/>
              </a:rPr>
              <a:t>DATA COLLECTION | MODEL BUILDING | WEB PAGE | GCP  EMULATOR APP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055" y="125055"/>
            <a:ext cx="18037890" cy="10036890"/>
            <a:chOff x="0" y="0"/>
            <a:chExt cx="8213244" cy="4570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13244" cy="4570126"/>
            </a:xfrm>
            <a:custGeom>
              <a:avLst/>
              <a:gdLst/>
              <a:ahLst/>
              <a:cxnLst/>
              <a:rect r="r" b="b" t="t" l="l"/>
              <a:pathLst>
                <a:path h="4570126" w="8213244">
                  <a:moveTo>
                    <a:pt x="14593" y="0"/>
                  </a:moveTo>
                  <a:lnTo>
                    <a:pt x="8198651" y="0"/>
                  </a:lnTo>
                  <a:cubicBezTo>
                    <a:pt x="8202521" y="0"/>
                    <a:pt x="8206232" y="1537"/>
                    <a:pt x="8208969" y="4274"/>
                  </a:cubicBezTo>
                  <a:cubicBezTo>
                    <a:pt x="8211707" y="7011"/>
                    <a:pt x="8213244" y="10723"/>
                    <a:pt x="8213244" y="14593"/>
                  </a:cubicBezTo>
                  <a:lnTo>
                    <a:pt x="8213244" y="4555533"/>
                  </a:lnTo>
                  <a:cubicBezTo>
                    <a:pt x="8213244" y="4563592"/>
                    <a:pt x="8206710" y="4570126"/>
                    <a:pt x="8198651" y="4570126"/>
                  </a:cubicBezTo>
                  <a:lnTo>
                    <a:pt x="14593" y="4570126"/>
                  </a:lnTo>
                  <a:cubicBezTo>
                    <a:pt x="10723" y="4570126"/>
                    <a:pt x="7011" y="4568588"/>
                    <a:pt x="4274" y="4565852"/>
                  </a:cubicBezTo>
                  <a:cubicBezTo>
                    <a:pt x="1537" y="4563115"/>
                    <a:pt x="0" y="4559403"/>
                    <a:pt x="0" y="4555533"/>
                  </a:cubicBezTo>
                  <a:lnTo>
                    <a:pt x="0" y="14593"/>
                  </a:lnTo>
                  <a:cubicBezTo>
                    <a:pt x="0" y="6533"/>
                    <a:pt x="6533" y="0"/>
                    <a:pt x="14593" y="0"/>
                  </a:cubicBezTo>
                  <a:close/>
                </a:path>
              </a:pathLst>
            </a:custGeom>
            <a:solidFill>
              <a:srgbClr val="FFFEF7">
                <a:alpha val="78824"/>
              </a:srgbClr>
            </a:solidFill>
            <a:ln w="47625" cap="rnd">
              <a:solidFill>
                <a:srgbClr val="000000">
                  <a:alpha val="7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03009" y="301799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7031" y="1674818"/>
            <a:ext cx="17713937" cy="8229600"/>
          </a:xfrm>
          <a:custGeom>
            <a:avLst/>
            <a:gdLst/>
            <a:ahLst/>
            <a:cxnLst/>
            <a:rect r="r" b="b" t="t" l="l"/>
            <a:pathLst>
              <a:path h="8229600" w="17713937">
                <a:moveTo>
                  <a:pt x="0" y="0"/>
                </a:moveTo>
                <a:lnTo>
                  <a:pt x="17713938" y="0"/>
                </a:lnTo>
                <a:lnTo>
                  <a:pt x="177139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164040" y="301799"/>
            <a:ext cx="5959921" cy="1237122"/>
          </a:xfrm>
          <a:custGeom>
            <a:avLst/>
            <a:gdLst/>
            <a:ahLst/>
            <a:cxnLst/>
            <a:rect r="r" b="b" t="t" l="l"/>
            <a:pathLst>
              <a:path h="1237122" w="5959921">
                <a:moveTo>
                  <a:pt x="0" y="0"/>
                </a:moveTo>
                <a:lnTo>
                  <a:pt x="5959920" y="0"/>
                </a:lnTo>
                <a:lnTo>
                  <a:pt x="5959920" y="1237122"/>
                </a:lnTo>
                <a:lnTo>
                  <a:pt x="0" y="1237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51881" y="497949"/>
            <a:ext cx="6784238" cy="53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5"/>
              </a:lnSpc>
              <a:spcBef>
                <a:spcPct val="0"/>
              </a:spcBef>
            </a:pPr>
            <a:r>
              <a:rPr lang="en-US" sz="3104">
                <a:solidFill>
                  <a:srgbClr val="C1FF72"/>
                </a:solidFill>
                <a:latin typeface="Repo Bold"/>
              </a:rPr>
              <a:t>GCP Deployment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740" y="125055"/>
            <a:ext cx="17975362" cy="9995205"/>
            <a:chOff x="0" y="0"/>
            <a:chExt cx="8184773" cy="455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84773" cy="4551145"/>
            </a:xfrm>
            <a:custGeom>
              <a:avLst/>
              <a:gdLst/>
              <a:ahLst/>
              <a:cxnLst/>
              <a:rect r="r" b="b" t="t" l="l"/>
              <a:pathLst>
                <a:path h="4551145" w="8184773">
                  <a:moveTo>
                    <a:pt x="14644" y="0"/>
                  </a:moveTo>
                  <a:lnTo>
                    <a:pt x="8170130" y="0"/>
                  </a:lnTo>
                  <a:cubicBezTo>
                    <a:pt x="8178217" y="0"/>
                    <a:pt x="8184773" y="6556"/>
                    <a:pt x="8184773" y="14644"/>
                  </a:cubicBezTo>
                  <a:lnTo>
                    <a:pt x="8184773" y="4536501"/>
                  </a:lnTo>
                  <a:cubicBezTo>
                    <a:pt x="8184773" y="4544589"/>
                    <a:pt x="8178217" y="4551145"/>
                    <a:pt x="8170130" y="4551145"/>
                  </a:cubicBezTo>
                  <a:lnTo>
                    <a:pt x="14644" y="4551145"/>
                  </a:lnTo>
                  <a:cubicBezTo>
                    <a:pt x="6556" y="4551145"/>
                    <a:pt x="0" y="4544589"/>
                    <a:pt x="0" y="4536501"/>
                  </a:cubicBezTo>
                  <a:lnTo>
                    <a:pt x="0" y="14644"/>
                  </a:lnTo>
                  <a:cubicBezTo>
                    <a:pt x="0" y="6556"/>
                    <a:pt x="6556" y="0"/>
                    <a:pt x="14644" y="0"/>
                  </a:cubicBezTo>
                  <a:close/>
                </a:path>
              </a:pathLst>
            </a:custGeom>
            <a:solidFill>
              <a:srgbClr val="FFFEF7">
                <a:alpha val="78824"/>
              </a:srgbClr>
            </a:solidFill>
            <a:ln w="47625" cap="rnd">
              <a:solidFill>
                <a:srgbClr val="000000">
                  <a:alpha val="7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03009" y="301799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12391" y="301799"/>
            <a:ext cx="6284061" cy="1304405"/>
          </a:xfrm>
          <a:custGeom>
            <a:avLst/>
            <a:gdLst/>
            <a:ahLst/>
            <a:cxnLst/>
            <a:rect r="r" b="b" t="t" l="l"/>
            <a:pathLst>
              <a:path h="1304405" w="6284061">
                <a:moveTo>
                  <a:pt x="0" y="0"/>
                </a:moveTo>
                <a:lnTo>
                  <a:pt x="6284061" y="0"/>
                </a:lnTo>
                <a:lnTo>
                  <a:pt x="6284061" y="1304405"/>
                </a:lnTo>
                <a:lnTo>
                  <a:pt x="0" y="1304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6709" y="884475"/>
            <a:ext cx="14814581" cy="9046155"/>
          </a:xfrm>
          <a:custGeom>
            <a:avLst/>
            <a:gdLst/>
            <a:ahLst/>
            <a:cxnLst/>
            <a:rect r="r" b="b" t="t" l="l"/>
            <a:pathLst>
              <a:path h="9046155" w="14814581">
                <a:moveTo>
                  <a:pt x="0" y="0"/>
                </a:moveTo>
                <a:lnTo>
                  <a:pt x="14814582" y="0"/>
                </a:lnTo>
                <a:lnTo>
                  <a:pt x="14814582" y="9046155"/>
                </a:lnTo>
                <a:lnTo>
                  <a:pt x="0" y="90461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45" r="0" b="-750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751881" y="387296"/>
            <a:ext cx="6784238" cy="53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5"/>
              </a:lnSpc>
              <a:spcBef>
                <a:spcPct val="0"/>
              </a:spcBef>
            </a:pPr>
            <a:r>
              <a:rPr lang="en-US" sz="3104">
                <a:solidFill>
                  <a:srgbClr val="28FF0D"/>
                </a:solidFill>
                <a:latin typeface="Repo Bold"/>
              </a:rPr>
              <a:t>Postman Invoke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898" y="145898"/>
            <a:ext cx="17996205" cy="9911835"/>
            <a:chOff x="0" y="0"/>
            <a:chExt cx="8194263" cy="45131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94263" cy="4513184"/>
            </a:xfrm>
            <a:custGeom>
              <a:avLst/>
              <a:gdLst/>
              <a:ahLst/>
              <a:cxnLst/>
              <a:rect r="r" b="b" t="t" l="l"/>
              <a:pathLst>
                <a:path h="4513184" w="8194263">
                  <a:moveTo>
                    <a:pt x="14627" y="0"/>
                  </a:moveTo>
                  <a:lnTo>
                    <a:pt x="8179636" y="0"/>
                  </a:lnTo>
                  <a:cubicBezTo>
                    <a:pt x="8183516" y="0"/>
                    <a:pt x="8187236" y="1541"/>
                    <a:pt x="8189979" y="4284"/>
                  </a:cubicBezTo>
                  <a:cubicBezTo>
                    <a:pt x="8192722" y="7027"/>
                    <a:pt x="8194263" y="10747"/>
                    <a:pt x="8194263" y="14627"/>
                  </a:cubicBezTo>
                  <a:lnTo>
                    <a:pt x="8194263" y="4498558"/>
                  </a:lnTo>
                  <a:cubicBezTo>
                    <a:pt x="8194263" y="4502437"/>
                    <a:pt x="8192722" y="4506157"/>
                    <a:pt x="8189979" y="4508900"/>
                  </a:cubicBezTo>
                  <a:cubicBezTo>
                    <a:pt x="8187236" y="4511643"/>
                    <a:pt x="8183516" y="4513184"/>
                    <a:pt x="8179636" y="4513184"/>
                  </a:cubicBezTo>
                  <a:lnTo>
                    <a:pt x="14627" y="4513184"/>
                  </a:lnTo>
                  <a:cubicBezTo>
                    <a:pt x="10747" y="4513184"/>
                    <a:pt x="7027" y="4511643"/>
                    <a:pt x="4284" y="4508900"/>
                  </a:cubicBezTo>
                  <a:cubicBezTo>
                    <a:pt x="1541" y="4506157"/>
                    <a:pt x="0" y="4502437"/>
                    <a:pt x="0" y="4498558"/>
                  </a:cubicBezTo>
                  <a:lnTo>
                    <a:pt x="0" y="14627"/>
                  </a:lnTo>
                  <a:cubicBezTo>
                    <a:pt x="0" y="10747"/>
                    <a:pt x="1541" y="7027"/>
                    <a:pt x="4284" y="4284"/>
                  </a:cubicBezTo>
                  <a:cubicBezTo>
                    <a:pt x="7027" y="1541"/>
                    <a:pt x="10747" y="0"/>
                    <a:pt x="14627" y="0"/>
                  </a:cubicBezTo>
                  <a:close/>
                </a:path>
              </a:pathLst>
            </a:custGeom>
            <a:solidFill>
              <a:srgbClr val="FFFEF7">
                <a:alpha val="78824"/>
              </a:srgbClr>
            </a:solidFill>
            <a:ln w="47625" cap="rnd">
              <a:solidFill>
                <a:srgbClr val="000000">
                  <a:alpha val="7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03009" y="301799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2215" y="2026478"/>
            <a:ext cx="17003571" cy="723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000000"/>
                </a:solidFill>
                <a:latin typeface="Repo Bold Bold"/>
              </a:rPr>
              <a:t>React Native Setup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000000"/>
                </a:solidFill>
                <a:latin typeface="Repo Bold Bold"/>
              </a:rPr>
              <a:t>Prepare your development environment by installing the necessary tools and dependencies for React Native, ensuring you follow platform-specific instructions.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000000"/>
                </a:solidFill>
                <a:latin typeface="Repo Bold Bold"/>
              </a:rPr>
              <a:t>Configuring Mobile App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000000"/>
                </a:solidFill>
                <a:latin typeface="Repo Bold Bold"/>
              </a:rPr>
              <a:t> Clone the mobile app repository from GitHub, configure environment variables (like your Google Cloud Functions link), and install required Node.js modules using "yarn install."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000000"/>
                </a:solidFill>
                <a:latin typeface="Repo Bold Bold"/>
              </a:rPr>
              <a:t>Emulator Setup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000000"/>
                </a:solidFill>
                <a:latin typeface="Repo Bold Bold"/>
              </a:rPr>
              <a:t> Create a virtual Android device using Android Studio's AVD Manager (for Windows users) and run the emulator.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000000"/>
                </a:solidFill>
                <a:latin typeface="Repo Bold Bold"/>
              </a:rPr>
              <a:t>Mobile App Testing</a:t>
            </a:r>
          </a:p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000000"/>
                </a:solidFill>
                <a:latin typeface="Repo Bold Bold"/>
              </a:rPr>
              <a:t> Launch your React Native mobile app on the emulator, which will communicate with your deployed Google Cloud Function for image prediction, enabling real-time testing and interaction.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561395" y="501369"/>
            <a:ext cx="7165210" cy="1367451"/>
            <a:chOff x="0" y="0"/>
            <a:chExt cx="2576939" cy="4917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76939" cy="491798"/>
            </a:xfrm>
            <a:custGeom>
              <a:avLst/>
              <a:gdLst/>
              <a:ahLst/>
              <a:cxnLst/>
              <a:rect r="r" b="b" t="t" l="l"/>
              <a:pathLst>
                <a:path h="491798" w="2576939">
                  <a:moveTo>
                    <a:pt x="36737" y="0"/>
                  </a:moveTo>
                  <a:lnTo>
                    <a:pt x="2540202" y="0"/>
                  </a:lnTo>
                  <a:cubicBezTo>
                    <a:pt x="2549945" y="0"/>
                    <a:pt x="2559290" y="3870"/>
                    <a:pt x="2566179" y="10760"/>
                  </a:cubicBezTo>
                  <a:cubicBezTo>
                    <a:pt x="2573068" y="17649"/>
                    <a:pt x="2576939" y="26993"/>
                    <a:pt x="2576939" y="36737"/>
                  </a:cubicBezTo>
                  <a:lnTo>
                    <a:pt x="2576939" y="455062"/>
                  </a:lnTo>
                  <a:cubicBezTo>
                    <a:pt x="2576939" y="464805"/>
                    <a:pt x="2573068" y="474149"/>
                    <a:pt x="2566179" y="481038"/>
                  </a:cubicBezTo>
                  <a:cubicBezTo>
                    <a:pt x="2559290" y="487928"/>
                    <a:pt x="2549945" y="491798"/>
                    <a:pt x="2540202" y="491798"/>
                  </a:cubicBezTo>
                  <a:lnTo>
                    <a:pt x="36737" y="491798"/>
                  </a:lnTo>
                  <a:cubicBezTo>
                    <a:pt x="16448" y="491798"/>
                    <a:pt x="0" y="475351"/>
                    <a:pt x="0" y="455062"/>
                  </a:cubicBezTo>
                  <a:lnTo>
                    <a:pt x="0" y="36737"/>
                  </a:lnTo>
                  <a:cubicBezTo>
                    <a:pt x="0" y="26993"/>
                    <a:pt x="3870" y="17649"/>
                    <a:pt x="10760" y="10760"/>
                  </a:cubicBezTo>
                  <a:cubicBezTo>
                    <a:pt x="17649" y="3870"/>
                    <a:pt x="26993" y="0"/>
                    <a:pt x="36737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Repo Bold Bold"/>
                </a:rPr>
                <a:t>Mobile App Deployment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10453" y="663294"/>
            <a:ext cx="696801" cy="174200"/>
          </a:xfrm>
          <a:custGeom>
            <a:avLst/>
            <a:gdLst/>
            <a:ahLst/>
            <a:cxnLst/>
            <a:rect r="r" b="b" t="t" l="l"/>
            <a:pathLst>
              <a:path h="174200" w="696801">
                <a:moveTo>
                  <a:pt x="0" y="0"/>
                </a:moveTo>
                <a:lnTo>
                  <a:pt x="696800" y="0"/>
                </a:lnTo>
                <a:lnTo>
                  <a:pt x="696800" y="174200"/>
                </a:lnTo>
                <a:lnTo>
                  <a:pt x="0" y="174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92812" y="3281649"/>
            <a:ext cx="3897916" cy="298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3882">
                <a:solidFill>
                  <a:srgbClr val="28FF0D"/>
                </a:solidFill>
                <a:latin typeface="Horta Bold"/>
              </a:rPr>
              <a:t>MOBILE </a:t>
            </a:r>
          </a:p>
          <a:p>
            <a:pPr algn="ctr">
              <a:lnSpc>
                <a:spcPts val="3882"/>
              </a:lnSpc>
            </a:pPr>
            <a:r>
              <a:rPr lang="en-US" sz="3882">
                <a:solidFill>
                  <a:srgbClr val="28FF0D"/>
                </a:solidFill>
                <a:latin typeface="Horta Bold"/>
              </a:rPr>
              <a:t>APP </a:t>
            </a:r>
          </a:p>
          <a:p>
            <a:pPr algn="ctr">
              <a:lnSpc>
                <a:spcPts val="3882"/>
              </a:lnSpc>
            </a:pPr>
            <a:r>
              <a:rPr lang="en-US" sz="3882">
                <a:solidFill>
                  <a:srgbClr val="28FF0D"/>
                </a:solidFill>
                <a:latin typeface="Horta Bold"/>
              </a:rPr>
              <a:t>DEPLOYMENT </a:t>
            </a:r>
          </a:p>
          <a:p>
            <a:pPr algn="ctr">
              <a:lnSpc>
                <a:spcPts val="3882"/>
              </a:lnSpc>
            </a:pPr>
            <a:r>
              <a:rPr lang="en-US" sz="3882">
                <a:solidFill>
                  <a:srgbClr val="28FF0D"/>
                </a:solidFill>
                <a:latin typeface="Horta Bold"/>
              </a:rPr>
              <a:t>IN </a:t>
            </a:r>
          </a:p>
          <a:p>
            <a:pPr algn="ctr">
              <a:lnSpc>
                <a:spcPts val="3882"/>
              </a:lnSpc>
            </a:pPr>
            <a:r>
              <a:rPr lang="en-US" sz="3882">
                <a:solidFill>
                  <a:srgbClr val="28FF0D"/>
                </a:solidFill>
                <a:latin typeface="Horta Bold"/>
              </a:rPr>
              <a:t>ANDROID</a:t>
            </a:r>
          </a:p>
          <a:p>
            <a:pPr algn="ctr">
              <a:lnSpc>
                <a:spcPts val="3882"/>
              </a:lnSpc>
            </a:pPr>
            <a:r>
              <a:rPr lang="en-US" sz="3882">
                <a:solidFill>
                  <a:srgbClr val="28FF0D"/>
                </a:solidFill>
                <a:latin typeface="Horta Bold"/>
              </a:rPr>
              <a:t> EMULATOR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35561" y="575776"/>
            <a:ext cx="10585104" cy="6370995"/>
            <a:chOff x="0" y="0"/>
            <a:chExt cx="4819745" cy="29009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745" cy="2900923"/>
            </a:xfrm>
            <a:custGeom>
              <a:avLst/>
              <a:gdLst/>
              <a:ahLst/>
              <a:cxnLst/>
              <a:rect r="r" b="b" t="t" l="l"/>
              <a:pathLst>
                <a:path h="2900923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2876056"/>
                  </a:lnTo>
                  <a:cubicBezTo>
                    <a:pt x="4819745" y="2889790"/>
                    <a:pt x="4808612" y="2900923"/>
                    <a:pt x="4794878" y="2900923"/>
                  </a:cubicBezTo>
                  <a:lnTo>
                    <a:pt x="24868" y="2900923"/>
                  </a:lnTo>
                  <a:cubicBezTo>
                    <a:pt x="11134" y="2900923"/>
                    <a:pt x="0" y="2889790"/>
                    <a:pt x="0" y="2876056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757656">
            <a:off x="13036810" y="8162289"/>
            <a:ext cx="8967709" cy="2903296"/>
          </a:xfrm>
          <a:custGeom>
            <a:avLst/>
            <a:gdLst/>
            <a:ahLst/>
            <a:cxnLst/>
            <a:rect r="r" b="b" t="t" l="l"/>
            <a:pathLst>
              <a:path h="2903296" w="8967709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35561" y="7163354"/>
            <a:ext cx="10585104" cy="2711053"/>
            <a:chOff x="0" y="0"/>
            <a:chExt cx="4819745" cy="12344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9745" cy="1234431"/>
            </a:xfrm>
            <a:custGeom>
              <a:avLst/>
              <a:gdLst/>
              <a:ahLst/>
              <a:cxnLst/>
              <a:rect r="r" b="b" t="t" l="l"/>
              <a:pathLst>
                <a:path h="1234431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1209564"/>
                  </a:lnTo>
                  <a:cubicBezTo>
                    <a:pt x="4819745" y="1223298"/>
                    <a:pt x="4808612" y="1234431"/>
                    <a:pt x="4794878" y="1234431"/>
                  </a:cubicBezTo>
                  <a:lnTo>
                    <a:pt x="24868" y="1234431"/>
                  </a:lnTo>
                  <a:cubicBezTo>
                    <a:pt x="11134" y="1234431"/>
                    <a:pt x="0" y="1223298"/>
                    <a:pt x="0" y="1209564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803307" y="-985123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4" y="0"/>
                </a:lnTo>
                <a:lnTo>
                  <a:pt x="3664014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474274"/>
            <a:ext cx="5494145" cy="3891449"/>
            <a:chOff x="0" y="0"/>
            <a:chExt cx="2327098" cy="16482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27098" cy="1648260"/>
            </a:xfrm>
            <a:custGeom>
              <a:avLst/>
              <a:gdLst/>
              <a:ahLst/>
              <a:cxnLst/>
              <a:rect r="r" b="b" t="t" l="l"/>
              <a:pathLst>
                <a:path h="1648260" w="2327098">
                  <a:moveTo>
                    <a:pt x="47910" y="0"/>
                  </a:moveTo>
                  <a:lnTo>
                    <a:pt x="2279188" y="0"/>
                  </a:lnTo>
                  <a:cubicBezTo>
                    <a:pt x="2305648" y="0"/>
                    <a:pt x="2327098" y="21450"/>
                    <a:pt x="2327098" y="47910"/>
                  </a:cubicBezTo>
                  <a:lnTo>
                    <a:pt x="2327098" y="1600350"/>
                  </a:lnTo>
                  <a:cubicBezTo>
                    <a:pt x="2327098" y="1626810"/>
                    <a:pt x="2305648" y="1648260"/>
                    <a:pt x="2279188" y="1648260"/>
                  </a:cubicBezTo>
                  <a:lnTo>
                    <a:pt x="47910" y="1648260"/>
                  </a:lnTo>
                  <a:cubicBezTo>
                    <a:pt x="21450" y="1648260"/>
                    <a:pt x="0" y="1626810"/>
                    <a:pt x="0" y="1600350"/>
                  </a:cubicBezTo>
                  <a:lnTo>
                    <a:pt x="0" y="47910"/>
                  </a:lnTo>
                  <a:cubicBezTo>
                    <a:pt x="0" y="21450"/>
                    <a:pt x="21450" y="0"/>
                    <a:pt x="4791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579115" y="1687563"/>
            <a:ext cx="687047" cy="171762"/>
          </a:xfrm>
          <a:custGeom>
            <a:avLst/>
            <a:gdLst/>
            <a:ahLst/>
            <a:cxnLst/>
            <a:rect r="r" b="b" t="t" l="l"/>
            <a:pathLst>
              <a:path h="171762" w="687047">
                <a:moveTo>
                  <a:pt x="0" y="0"/>
                </a:moveTo>
                <a:lnTo>
                  <a:pt x="687047" y="0"/>
                </a:lnTo>
                <a:lnTo>
                  <a:pt x="687047" y="171761"/>
                </a:lnTo>
                <a:lnTo>
                  <a:pt x="0" y="171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09914" y="2175658"/>
            <a:ext cx="4823071" cy="234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8"/>
              </a:lnSpc>
            </a:pPr>
            <a:r>
              <a:rPr lang="en-US" sz="4456">
                <a:solidFill>
                  <a:srgbClr val="000000"/>
                </a:solidFill>
                <a:latin typeface="Repo Bold Bold"/>
              </a:rPr>
              <a:t>Data Collection - Preprocessing -</a:t>
            </a:r>
          </a:p>
          <a:p>
            <a:pPr marL="0" indent="0" lvl="0">
              <a:lnSpc>
                <a:spcPts val="6238"/>
              </a:lnSpc>
              <a:spcBef>
                <a:spcPct val="0"/>
              </a:spcBef>
            </a:pPr>
            <a:r>
              <a:rPr lang="en-US" sz="4456">
                <a:solidFill>
                  <a:srgbClr val="000000"/>
                </a:solidFill>
                <a:latin typeface="Repo Bold Bold"/>
              </a:rPr>
              <a:t>Cleansing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979613" y="7517813"/>
            <a:ext cx="2096124" cy="2096124"/>
          </a:xfrm>
          <a:custGeom>
            <a:avLst/>
            <a:gdLst/>
            <a:ahLst/>
            <a:cxnLst/>
            <a:rect r="r" b="b" t="t" l="l"/>
            <a:pathLst>
              <a:path h="2096124" w="2096124">
                <a:moveTo>
                  <a:pt x="0" y="0"/>
                </a:moveTo>
                <a:lnTo>
                  <a:pt x="2096124" y="0"/>
                </a:lnTo>
                <a:lnTo>
                  <a:pt x="2096124" y="2096124"/>
                </a:lnTo>
                <a:lnTo>
                  <a:pt x="0" y="20961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66840" y="7543479"/>
            <a:ext cx="2096124" cy="2096124"/>
          </a:xfrm>
          <a:custGeom>
            <a:avLst/>
            <a:gdLst/>
            <a:ahLst/>
            <a:cxnLst/>
            <a:rect r="r" b="b" t="t" l="l"/>
            <a:pathLst>
              <a:path h="2096124" w="2096124">
                <a:moveTo>
                  <a:pt x="0" y="0"/>
                </a:moveTo>
                <a:lnTo>
                  <a:pt x="2096124" y="0"/>
                </a:lnTo>
                <a:lnTo>
                  <a:pt x="2096124" y="2096125"/>
                </a:lnTo>
                <a:lnTo>
                  <a:pt x="0" y="20961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73939" y="7543479"/>
            <a:ext cx="2096124" cy="2096124"/>
          </a:xfrm>
          <a:custGeom>
            <a:avLst/>
            <a:gdLst/>
            <a:ahLst/>
            <a:cxnLst/>
            <a:rect r="r" b="b" t="t" l="l"/>
            <a:pathLst>
              <a:path h="2096124" w="2096124">
                <a:moveTo>
                  <a:pt x="0" y="0"/>
                </a:moveTo>
                <a:lnTo>
                  <a:pt x="2096124" y="0"/>
                </a:lnTo>
                <a:lnTo>
                  <a:pt x="2096124" y="2096125"/>
                </a:lnTo>
                <a:lnTo>
                  <a:pt x="0" y="20961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369866" y="7543479"/>
            <a:ext cx="2096124" cy="2096124"/>
          </a:xfrm>
          <a:custGeom>
            <a:avLst/>
            <a:gdLst/>
            <a:ahLst/>
            <a:cxnLst/>
            <a:rect r="r" b="b" t="t" l="l"/>
            <a:pathLst>
              <a:path h="2096124" w="2096124">
                <a:moveTo>
                  <a:pt x="0" y="0"/>
                </a:moveTo>
                <a:lnTo>
                  <a:pt x="2096124" y="0"/>
                </a:lnTo>
                <a:lnTo>
                  <a:pt x="2096124" y="2096125"/>
                </a:lnTo>
                <a:lnTo>
                  <a:pt x="0" y="20961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28700" y="5695452"/>
            <a:ext cx="5494145" cy="3117274"/>
            <a:chOff x="0" y="0"/>
            <a:chExt cx="2327098" cy="13203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27098" cy="1320351"/>
            </a:xfrm>
            <a:custGeom>
              <a:avLst/>
              <a:gdLst/>
              <a:ahLst/>
              <a:cxnLst/>
              <a:rect r="r" b="b" t="t" l="l"/>
              <a:pathLst>
                <a:path h="1320351" w="2327098">
                  <a:moveTo>
                    <a:pt x="47910" y="0"/>
                  </a:moveTo>
                  <a:lnTo>
                    <a:pt x="2279188" y="0"/>
                  </a:lnTo>
                  <a:cubicBezTo>
                    <a:pt x="2305648" y="0"/>
                    <a:pt x="2327098" y="21450"/>
                    <a:pt x="2327098" y="47910"/>
                  </a:cubicBezTo>
                  <a:lnTo>
                    <a:pt x="2327098" y="1272441"/>
                  </a:lnTo>
                  <a:cubicBezTo>
                    <a:pt x="2327098" y="1298901"/>
                    <a:pt x="2305648" y="1320351"/>
                    <a:pt x="2279188" y="1320351"/>
                  </a:cubicBezTo>
                  <a:lnTo>
                    <a:pt x="47910" y="1320351"/>
                  </a:lnTo>
                  <a:cubicBezTo>
                    <a:pt x="21450" y="1320351"/>
                    <a:pt x="0" y="1298901"/>
                    <a:pt x="0" y="1272441"/>
                  </a:cubicBezTo>
                  <a:lnTo>
                    <a:pt x="0" y="47910"/>
                  </a:lnTo>
                  <a:cubicBezTo>
                    <a:pt x="0" y="21450"/>
                    <a:pt x="21450" y="0"/>
                    <a:pt x="4791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1710989" y="4941016"/>
            <a:ext cx="1261339" cy="126133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1870266" y="5138552"/>
            <a:ext cx="942784" cy="866265"/>
            <a:chOff x="0" y="0"/>
            <a:chExt cx="884596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27257"/>
              <a:ext cx="864187" cy="758287"/>
            </a:xfrm>
            <a:custGeom>
              <a:avLst/>
              <a:gdLst/>
              <a:ahLst/>
              <a:cxnLst/>
              <a:rect r="r" b="b" t="t" l="l"/>
              <a:pathLst>
                <a:path h="758287" w="864187">
                  <a:moveTo>
                    <a:pt x="849756" y="344303"/>
                  </a:moveTo>
                  <a:lnTo>
                    <a:pt x="513035" y="7583"/>
                  </a:lnTo>
                  <a:cubicBezTo>
                    <a:pt x="507199" y="1746"/>
                    <a:pt x="498421" y="0"/>
                    <a:pt x="490794" y="3159"/>
                  </a:cubicBezTo>
                  <a:cubicBezTo>
                    <a:pt x="483168" y="6317"/>
                    <a:pt x="478196" y="13759"/>
                    <a:pt x="478196" y="22014"/>
                  </a:cubicBezTo>
                  <a:lnTo>
                    <a:pt x="478196" y="126672"/>
                  </a:lnTo>
                  <a:cubicBezTo>
                    <a:pt x="478196" y="139740"/>
                    <a:pt x="473005" y="152272"/>
                    <a:pt x="463765" y="161512"/>
                  </a:cubicBezTo>
                  <a:cubicBezTo>
                    <a:pt x="454525" y="170752"/>
                    <a:pt x="441993" y="175943"/>
                    <a:pt x="428925" y="175943"/>
                  </a:cubicBezTo>
                  <a:lnTo>
                    <a:pt x="49271" y="175943"/>
                  </a:lnTo>
                  <a:cubicBezTo>
                    <a:pt x="36203" y="175943"/>
                    <a:pt x="23671" y="181134"/>
                    <a:pt x="14431" y="190374"/>
                  </a:cubicBezTo>
                  <a:cubicBezTo>
                    <a:pt x="5191" y="199614"/>
                    <a:pt x="0" y="212146"/>
                    <a:pt x="0" y="225214"/>
                  </a:cubicBezTo>
                  <a:lnTo>
                    <a:pt x="0" y="533072"/>
                  </a:lnTo>
                  <a:cubicBezTo>
                    <a:pt x="0" y="546140"/>
                    <a:pt x="5191" y="558672"/>
                    <a:pt x="14431" y="567912"/>
                  </a:cubicBezTo>
                  <a:cubicBezTo>
                    <a:pt x="23671" y="577152"/>
                    <a:pt x="36203" y="582343"/>
                    <a:pt x="49271" y="582343"/>
                  </a:cubicBezTo>
                  <a:lnTo>
                    <a:pt x="428925" y="582343"/>
                  </a:lnTo>
                  <a:cubicBezTo>
                    <a:pt x="456137" y="582343"/>
                    <a:pt x="478196" y="604402"/>
                    <a:pt x="478196" y="631614"/>
                  </a:cubicBezTo>
                  <a:lnTo>
                    <a:pt x="478196" y="736272"/>
                  </a:lnTo>
                  <a:cubicBezTo>
                    <a:pt x="478196" y="744527"/>
                    <a:pt x="483168" y="751969"/>
                    <a:pt x="490794" y="755127"/>
                  </a:cubicBezTo>
                  <a:cubicBezTo>
                    <a:pt x="498421" y="758286"/>
                    <a:pt x="507199" y="756540"/>
                    <a:pt x="513035" y="750703"/>
                  </a:cubicBezTo>
                  <a:lnTo>
                    <a:pt x="849756" y="413983"/>
                  </a:lnTo>
                  <a:cubicBezTo>
                    <a:pt x="858996" y="404743"/>
                    <a:pt x="864187" y="392210"/>
                    <a:pt x="864187" y="379143"/>
                  </a:cubicBezTo>
                  <a:cubicBezTo>
                    <a:pt x="864187" y="366076"/>
                    <a:pt x="858996" y="353543"/>
                    <a:pt x="849756" y="344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261481" y="7543479"/>
            <a:ext cx="1111359" cy="1111359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401820" y="7717528"/>
            <a:ext cx="830682" cy="763262"/>
            <a:chOff x="0" y="0"/>
            <a:chExt cx="884596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30935"/>
              <a:ext cx="861433" cy="750930"/>
            </a:xfrm>
            <a:custGeom>
              <a:avLst/>
              <a:gdLst/>
              <a:ahLst/>
              <a:cxnLst/>
              <a:rect r="r" b="b" t="t" l="l"/>
              <a:pathLst>
                <a:path h="750930" w="861433">
                  <a:moveTo>
                    <a:pt x="845055" y="335924"/>
                  </a:moveTo>
                  <a:lnTo>
                    <a:pt x="517737" y="8606"/>
                  </a:lnTo>
                  <a:cubicBezTo>
                    <a:pt x="511113" y="1982"/>
                    <a:pt x="501150" y="0"/>
                    <a:pt x="492495" y="3585"/>
                  </a:cubicBezTo>
                  <a:cubicBezTo>
                    <a:pt x="483839" y="7170"/>
                    <a:pt x="478196" y="15616"/>
                    <a:pt x="478196" y="24985"/>
                  </a:cubicBezTo>
                  <a:lnTo>
                    <a:pt x="478196" y="116345"/>
                  </a:lnTo>
                  <a:cubicBezTo>
                    <a:pt x="478196" y="131176"/>
                    <a:pt x="472304" y="145399"/>
                    <a:pt x="461817" y="155886"/>
                  </a:cubicBezTo>
                  <a:cubicBezTo>
                    <a:pt x="451330" y="166373"/>
                    <a:pt x="437107" y="172265"/>
                    <a:pt x="422276" y="172265"/>
                  </a:cubicBezTo>
                  <a:lnTo>
                    <a:pt x="55920" y="172265"/>
                  </a:lnTo>
                  <a:cubicBezTo>
                    <a:pt x="41089" y="172265"/>
                    <a:pt x="26866" y="178157"/>
                    <a:pt x="16379" y="188644"/>
                  </a:cubicBezTo>
                  <a:cubicBezTo>
                    <a:pt x="5892" y="199131"/>
                    <a:pt x="0" y="213354"/>
                    <a:pt x="0" y="228185"/>
                  </a:cubicBezTo>
                  <a:lnTo>
                    <a:pt x="0" y="522745"/>
                  </a:lnTo>
                  <a:cubicBezTo>
                    <a:pt x="0" y="537576"/>
                    <a:pt x="5892" y="551799"/>
                    <a:pt x="16379" y="562286"/>
                  </a:cubicBezTo>
                  <a:cubicBezTo>
                    <a:pt x="26866" y="572773"/>
                    <a:pt x="41089" y="578665"/>
                    <a:pt x="55920" y="578665"/>
                  </a:cubicBezTo>
                  <a:lnTo>
                    <a:pt x="422276" y="578665"/>
                  </a:lnTo>
                  <a:cubicBezTo>
                    <a:pt x="437107" y="578665"/>
                    <a:pt x="451330" y="584557"/>
                    <a:pt x="461817" y="595044"/>
                  </a:cubicBezTo>
                  <a:cubicBezTo>
                    <a:pt x="472304" y="605531"/>
                    <a:pt x="478196" y="619754"/>
                    <a:pt x="478196" y="634585"/>
                  </a:cubicBezTo>
                  <a:lnTo>
                    <a:pt x="478196" y="725945"/>
                  </a:lnTo>
                  <a:cubicBezTo>
                    <a:pt x="478196" y="735314"/>
                    <a:pt x="483839" y="743760"/>
                    <a:pt x="492495" y="747345"/>
                  </a:cubicBezTo>
                  <a:cubicBezTo>
                    <a:pt x="501150" y="750930"/>
                    <a:pt x="511113" y="748948"/>
                    <a:pt x="517737" y="742324"/>
                  </a:cubicBezTo>
                  <a:lnTo>
                    <a:pt x="845055" y="415006"/>
                  </a:lnTo>
                  <a:cubicBezTo>
                    <a:pt x="855542" y="404519"/>
                    <a:pt x="861433" y="390296"/>
                    <a:pt x="861433" y="375465"/>
                  </a:cubicBezTo>
                  <a:cubicBezTo>
                    <a:pt x="861433" y="360634"/>
                    <a:pt x="855542" y="346411"/>
                    <a:pt x="845055" y="3359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6163156" y="914627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1" y="0"/>
                </a:lnTo>
                <a:lnTo>
                  <a:pt x="912581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2533475">
            <a:off x="15547773" y="5607194"/>
            <a:ext cx="3055929" cy="1683539"/>
          </a:xfrm>
          <a:custGeom>
            <a:avLst/>
            <a:gdLst/>
            <a:ahLst/>
            <a:cxnLst/>
            <a:rect r="r" b="b" t="t" l="l"/>
            <a:pathLst>
              <a:path h="1683539" w="3055929">
                <a:moveTo>
                  <a:pt x="0" y="0"/>
                </a:moveTo>
                <a:lnTo>
                  <a:pt x="3055929" y="0"/>
                </a:lnTo>
                <a:lnTo>
                  <a:pt x="3055929" y="1683539"/>
                </a:lnTo>
                <a:lnTo>
                  <a:pt x="0" y="1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283184" y="6293301"/>
            <a:ext cx="4768748" cy="234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8"/>
              </a:lnSpc>
            </a:pPr>
            <a:r>
              <a:rPr lang="en-US" sz="4456">
                <a:solidFill>
                  <a:srgbClr val="000000"/>
                </a:solidFill>
                <a:latin typeface="Repo Bold Bold"/>
              </a:rPr>
              <a:t>Model Building using CNN</a:t>
            </a:r>
          </a:p>
          <a:p>
            <a:pPr marL="0" indent="0" lvl="0">
              <a:lnSpc>
                <a:spcPts val="6238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8285687" y="7945696"/>
            <a:ext cx="1716625" cy="149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sz="5795">
                <a:solidFill>
                  <a:srgbClr val="191B1B"/>
                </a:solidFill>
                <a:latin typeface="Big Shoulders Display Bold"/>
              </a:rPr>
              <a:t>FAST API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79813" y="8213459"/>
            <a:ext cx="1716625" cy="76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sz="5795">
                <a:solidFill>
                  <a:srgbClr val="191B1B"/>
                </a:solidFill>
                <a:latin typeface="Big Shoulders Display Bold"/>
              </a:rPr>
              <a:t>GCP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899929" y="7945696"/>
            <a:ext cx="1716625" cy="149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sz="5795">
                <a:solidFill>
                  <a:srgbClr val="191B1B"/>
                </a:solidFill>
                <a:latin typeface="Big Shoulders Display Bold"/>
              </a:rPr>
              <a:t>POST</a:t>
            </a:r>
          </a:p>
          <a:p>
            <a:pPr algn="ctr">
              <a:lnSpc>
                <a:spcPts val="5795"/>
              </a:lnSpc>
            </a:pPr>
            <a:r>
              <a:rPr lang="en-US" sz="5795">
                <a:solidFill>
                  <a:srgbClr val="191B1B"/>
                </a:solidFill>
                <a:latin typeface="Big Shoulders Display Bold"/>
              </a:rPr>
              <a:t>MAN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254123" y="7974063"/>
            <a:ext cx="1365323" cy="120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9"/>
              </a:lnSpc>
            </a:pPr>
            <a:r>
              <a:rPr lang="en-US" sz="4609">
                <a:solidFill>
                  <a:srgbClr val="191B1B"/>
                </a:solidFill>
                <a:latin typeface="Big Shoulders Display Bold"/>
              </a:rPr>
              <a:t>REACT</a:t>
            </a:r>
          </a:p>
          <a:p>
            <a:pPr algn="ctr">
              <a:lnSpc>
                <a:spcPts val="4609"/>
              </a:lnSpc>
            </a:pPr>
            <a:r>
              <a:rPr lang="en-US" sz="4609">
                <a:solidFill>
                  <a:srgbClr val="191B1B"/>
                </a:solidFill>
                <a:latin typeface="Big Shoulders Display Bold"/>
              </a:rPr>
              <a:t>NATIVE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232501" y="657742"/>
            <a:ext cx="9310918" cy="597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Data Prep: Gather, clean, label, and preprocess a diverse leaf image dataset.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Model Design: Craft a CNN architecture with convolutional and pooling layers.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Hyperparameter Tuning: Fine-tune settings like learning rate and batch size.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Transfer Learning: Leverage pre-trained CNN models and adapt them.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Loss &amp; Metrics: Define appropriate loss functions and evaluation metrics.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Regularization: Combat overfitting with dropout and L2 regularization.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Optimizers: Choose optimizers and learning rate strategies.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Deployment: Scale, optimize, and integrate the model into applications.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Monitoring: Continuously assess model performance in production.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000000"/>
                </a:solidFill>
                <a:latin typeface="Repo Bold Bold"/>
              </a:rPr>
              <a:t>Interpretability: Employ techniques to explain model decisions, enhancing the trust 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5579115" y="6068118"/>
            <a:ext cx="687047" cy="171762"/>
          </a:xfrm>
          <a:custGeom>
            <a:avLst/>
            <a:gdLst/>
            <a:ahLst/>
            <a:cxnLst/>
            <a:rect r="r" b="b" t="t" l="l"/>
            <a:pathLst>
              <a:path h="171762" w="687047">
                <a:moveTo>
                  <a:pt x="0" y="0"/>
                </a:moveTo>
                <a:lnTo>
                  <a:pt x="687047" y="0"/>
                </a:lnTo>
                <a:lnTo>
                  <a:pt x="687047" y="171762"/>
                </a:lnTo>
                <a:lnTo>
                  <a:pt x="0" y="171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3642" y="2346166"/>
            <a:ext cx="15325516" cy="5747068"/>
          </a:xfrm>
          <a:custGeom>
            <a:avLst/>
            <a:gdLst/>
            <a:ahLst/>
            <a:cxnLst/>
            <a:rect r="r" b="b" t="t" l="l"/>
            <a:pathLst>
              <a:path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242" y="2193766"/>
            <a:ext cx="15325516" cy="5747068"/>
          </a:xfrm>
          <a:custGeom>
            <a:avLst/>
            <a:gdLst/>
            <a:ahLst/>
            <a:cxnLst/>
            <a:rect r="r" b="b" t="t" l="l"/>
            <a:pathLst>
              <a:path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80600">
            <a:off x="-2095788" y="7351783"/>
            <a:ext cx="6248976" cy="3442617"/>
          </a:xfrm>
          <a:custGeom>
            <a:avLst/>
            <a:gdLst/>
            <a:ahLst/>
            <a:cxnLst/>
            <a:rect r="r" b="b" t="t" l="l"/>
            <a:pathLst>
              <a:path h="3442617" w="6248976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60546" y="2849085"/>
            <a:ext cx="5438226" cy="6224007"/>
          </a:xfrm>
          <a:custGeom>
            <a:avLst/>
            <a:gdLst/>
            <a:ahLst/>
            <a:cxnLst/>
            <a:rect r="r" b="b" t="t" l="l"/>
            <a:pathLst>
              <a:path h="6224007" w="5438226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82693" y="3435873"/>
            <a:ext cx="4809948" cy="577194"/>
          </a:xfrm>
          <a:custGeom>
            <a:avLst/>
            <a:gdLst/>
            <a:ahLst/>
            <a:cxnLst/>
            <a:rect r="r" b="b" t="t" l="l"/>
            <a:pathLst>
              <a:path h="577194" w="4809948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5995" y="4106170"/>
            <a:ext cx="8490450" cy="274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3146" spc="-31">
                <a:solidFill>
                  <a:srgbClr val="000000"/>
                </a:solidFill>
                <a:latin typeface="DM Sans Bold"/>
              </a:rPr>
              <a:t>Resources Involved</a:t>
            </a:r>
          </a:p>
          <a:p>
            <a:pPr algn="ctr">
              <a:lnSpc>
                <a:spcPts val="4404"/>
              </a:lnSpc>
            </a:pPr>
            <a:r>
              <a:rPr lang="en-US" sz="3146" spc="-31">
                <a:solidFill>
                  <a:srgbClr val="000000"/>
                </a:solidFill>
                <a:latin typeface="DM Sans"/>
              </a:rPr>
              <a:t> Android Studio | Postman | React | React  Native | Jupyter Notebook | PyCharm  Microsoft Visual Studio Code | Chatgpt  </a:t>
            </a:r>
          </a:p>
          <a:p>
            <a:pPr algn="ctr">
              <a:lnSpc>
                <a:spcPts val="440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92452" y="344975"/>
            <a:ext cx="7165210" cy="1367451"/>
            <a:chOff x="0" y="0"/>
            <a:chExt cx="2576939" cy="4917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76939" cy="491798"/>
            </a:xfrm>
            <a:custGeom>
              <a:avLst/>
              <a:gdLst/>
              <a:ahLst/>
              <a:cxnLst/>
              <a:rect r="r" b="b" t="t" l="l"/>
              <a:pathLst>
                <a:path h="491798" w="2576939">
                  <a:moveTo>
                    <a:pt x="36737" y="0"/>
                  </a:moveTo>
                  <a:lnTo>
                    <a:pt x="2540202" y="0"/>
                  </a:lnTo>
                  <a:cubicBezTo>
                    <a:pt x="2549945" y="0"/>
                    <a:pt x="2559290" y="3870"/>
                    <a:pt x="2566179" y="10760"/>
                  </a:cubicBezTo>
                  <a:cubicBezTo>
                    <a:pt x="2573068" y="17649"/>
                    <a:pt x="2576939" y="26993"/>
                    <a:pt x="2576939" y="36737"/>
                  </a:cubicBezTo>
                  <a:lnTo>
                    <a:pt x="2576939" y="455062"/>
                  </a:lnTo>
                  <a:cubicBezTo>
                    <a:pt x="2576939" y="464805"/>
                    <a:pt x="2573068" y="474149"/>
                    <a:pt x="2566179" y="481038"/>
                  </a:cubicBezTo>
                  <a:cubicBezTo>
                    <a:pt x="2559290" y="487928"/>
                    <a:pt x="2549945" y="491798"/>
                    <a:pt x="2540202" y="491798"/>
                  </a:cubicBezTo>
                  <a:lnTo>
                    <a:pt x="36737" y="491798"/>
                  </a:lnTo>
                  <a:cubicBezTo>
                    <a:pt x="16448" y="491798"/>
                    <a:pt x="0" y="475351"/>
                    <a:pt x="0" y="455062"/>
                  </a:cubicBezTo>
                  <a:lnTo>
                    <a:pt x="0" y="36737"/>
                  </a:lnTo>
                  <a:cubicBezTo>
                    <a:pt x="0" y="26993"/>
                    <a:pt x="3870" y="17649"/>
                    <a:pt x="10760" y="10760"/>
                  </a:cubicBezTo>
                  <a:cubicBezTo>
                    <a:pt x="17649" y="3870"/>
                    <a:pt x="26993" y="0"/>
                    <a:pt x="36737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Repo Bold Bold"/>
                </a:rPr>
                <a:t>HAIL AI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244255">
            <a:off x="10024274" y="5845980"/>
            <a:ext cx="1064640" cy="1758415"/>
          </a:xfrm>
          <a:custGeom>
            <a:avLst/>
            <a:gdLst/>
            <a:ahLst/>
            <a:cxnLst/>
            <a:rect r="r" b="b" t="t" l="l"/>
            <a:pathLst>
              <a:path h="1758415" w="1064640">
                <a:moveTo>
                  <a:pt x="0" y="0"/>
                </a:moveTo>
                <a:lnTo>
                  <a:pt x="1064640" y="0"/>
                </a:lnTo>
                <a:lnTo>
                  <a:pt x="1064640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79555" y="549709"/>
            <a:ext cx="687047" cy="171762"/>
          </a:xfrm>
          <a:custGeom>
            <a:avLst/>
            <a:gdLst/>
            <a:ahLst/>
            <a:cxnLst/>
            <a:rect r="r" b="b" t="t" l="l"/>
            <a:pathLst>
              <a:path h="171762" w="687047">
                <a:moveTo>
                  <a:pt x="0" y="0"/>
                </a:moveTo>
                <a:lnTo>
                  <a:pt x="687047" y="0"/>
                </a:lnTo>
                <a:lnTo>
                  <a:pt x="687047" y="171761"/>
                </a:lnTo>
                <a:lnTo>
                  <a:pt x="0" y="1717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8623" y="2815166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872" y="7218468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94039" y="924898"/>
            <a:ext cx="9918717" cy="9026032"/>
          </a:xfrm>
          <a:custGeom>
            <a:avLst/>
            <a:gdLst/>
            <a:ahLst/>
            <a:cxnLst/>
            <a:rect r="r" b="b" t="t" l="l"/>
            <a:pathLst>
              <a:path h="9026032" w="9918717">
                <a:moveTo>
                  <a:pt x="0" y="0"/>
                </a:moveTo>
                <a:lnTo>
                  <a:pt x="9918716" y="0"/>
                </a:lnTo>
                <a:lnTo>
                  <a:pt x="9918716" y="9026032"/>
                </a:lnTo>
                <a:lnTo>
                  <a:pt x="0" y="9026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93654" y="1715113"/>
            <a:ext cx="8519486" cy="110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78"/>
              </a:lnSpc>
              <a:spcBef>
                <a:spcPct val="0"/>
              </a:spcBef>
            </a:pPr>
            <a:r>
              <a:rPr lang="en-US" sz="6342">
                <a:solidFill>
                  <a:srgbClr val="000000"/>
                </a:solidFill>
                <a:latin typeface="Repo Bold Bold"/>
              </a:rPr>
              <a:t>Problem Statement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683888">
            <a:off x="12567988" y="6502100"/>
            <a:ext cx="1857988" cy="3976240"/>
          </a:xfrm>
          <a:custGeom>
            <a:avLst/>
            <a:gdLst/>
            <a:ahLst/>
            <a:cxnLst/>
            <a:rect r="r" b="b" t="t" l="l"/>
            <a:pathLst>
              <a:path h="3976240" w="1857988">
                <a:moveTo>
                  <a:pt x="0" y="0"/>
                </a:moveTo>
                <a:lnTo>
                  <a:pt x="1857989" y="0"/>
                </a:lnTo>
                <a:lnTo>
                  <a:pt x="1857989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174348">
            <a:off x="-3201505" y="-396544"/>
            <a:ext cx="8162855" cy="4496991"/>
          </a:xfrm>
          <a:custGeom>
            <a:avLst/>
            <a:gdLst/>
            <a:ahLst/>
            <a:cxnLst/>
            <a:rect r="r" b="b" t="t" l="l"/>
            <a:pathLst>
              <a:path h="4496991" w="8162855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09811" y="3385853"/>
            <a:ext cx="9287171" cy="56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4459">
                <a:solidFill>
                  <a:srgbClr val="000000"/>
                </a:solidFill>
                <a:latin typeface="Horta Bold"/>
              </a:rPr>
              <a:t>HARNESSING INNOVATIVE TECHNOLOGY, </a:t>
            </a:r>
          </a:p>
          <a:p>
            <a:pPr algn="ctr">
              <a:lnSpc>
                <a:spcPts val="4459"/>
              </a:lnSpc>
            </a:pPr>
            <a:r>
              <a:rPr lang="en-US" sz="4459">
                <a:solidFill>
                  <a:srgbClr val="000000"/>
                </a:solidFill>
                <a:latin typeface="Horta Bold"/>
              </a:rPr>
              <a:t>THE PROJECT AIMS TO PROTECT FARMERS FROM ECONOMIC LOSSES CAUSED BY POTATO DISEASES LIKE </a:t>
            </a:r>
          </a:p>
          <a:p>
            <a:pPr algn="ctr">
              <a:lnSpc>
                <a:spcPts val="4459"/>
              </a:lnSpc>
            </a:pPr>
            <a:r>
              <a:rPr lang="en-US" sz="4459">
                <a:solidFill>
                  <a:srgbClr val="000000"/>
                </a:solidFill>
                <a:latin typeface="Horta Bold"/>
              </a:rPr>
              <a:t>EARLY AND LATE BLIGHT.</a:t>
            </a:r>
          </a:p>
          <a:p>
            <a:pPr algn="ctr">
              <a:lnSpc>
                <a:spcPts val="4459"/>
              </a:lnSpc>
            </a:pPr>
          </a:p>
          <a:p>
            <a:pPr algn="ctr">
              <a:lnSpc>
                <a:spcPts val="4459"/>
              </a:lnSpc>
            </a:pPr>
            <a:r>
              <a:rPr lang="en-US" sz="4459">
                <a:solidFill>
                  <a:srgbClr val="000000"/>
                </a:solidFill>
                <a:latin typeface="Horta Bold"/>
              </a:rPr>
              <a:t> THIS AGRO-TECH SOLUTION USES DEEP LEARNING, </a:t>
            </a:r>
          </a:p>
          <a:p>
            <a:pPr algn="ctr">
              <a:lnSpc>
                <a:spcPts val="4459"/>
              </a:lnSpc>
              <a:spcBef>
                <a:spcPct val="0"/>
              </a:spcBef>
            </a:pPr>
            <a:r>
              <a:rPr lang="en-US" sz="4459">
                <a:solidFill>
                  <a:srgbClr val="000000"/>
                </a:solidFill>
                <a:latin typeface="Horta Bold"/>
              </a:rPr>
              <a:t>AKIN TO FINANCIAL PREDICTIVE MODELS, TO DETECT DISEASES EARLY, ENSURING CROP HEALTH AND FINANCIAL PROSPERITY IN THE AGRICULTURAL LANDSCAPE.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8327127" cy="4684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27127" cy="4684009"/>
            </a:xfrm>
            <a:custGeom>
              <a:avLst/>
              <a:gdLst/>
              <a:ahLst/>
              <a:cxnLst/>
              <a:rect r="r" b="b" t="t" l="l"/>
              <a:pathLst>
                <a:path h="4684009" w="8327127">
                  <a:moveTo>
                    <a:pt x="14393" y="0"/>
                  </a:moveTo>
                  <a:lnTo>
                    <a:pt x="8312734" y="0"/>
                  </a:lnTo>
                  <a:cubicBezTo>
                    <a:pt x="8316551" y="0"/>
                    <a:pt x="8320212" y="1516"/>
                    <a:pt x="8322911" y="4216"/>
                  </a:cubicBezTo>
                  <a:cubicBezTo>
                    <a:pt x="8325611" y="6915"/>
                    <a:pt x="8327127" y="10576"/>
                    <a:pt x="8327127" y="14393"/>
                  </a:cubicBezTo>
                  <a:lnTo>
                    <a:pt x="8327127" y="4669616"/>
                  </a:lnTo>
                  <a:cubicBezTo>
                    <a:pt x="8327127" y="4673433"/>
                    <a:pt x="8325611" y="4677094"/>
                    <a:pt x="8322911" y="4679793"/>
                  </a:cubicBezTo>
                  <a:cubicBezTo>
                    <a:pt x="8320212" y="4682492"/>
                    <a:pt x="8316551" y="4684009"/>
                    <a:pt x="8312734" y="4684009"/>
                  </a:cubicBezTo>
                  <a:lnTo>
                    <a:pt x="14393" y="4684009"/>
                  </a:lnTo>
                  <a:cubicBezTo>
                    <a:pt x="10576" y="4684009"/>
                    <a:pt x="6915" y="4682492"/>
                    <a:pt x="4216" y="4679793"/>
                  </a:cubicBezTo>
                  <a:cubicBezTo>
                    <a:pt x="1516" y="4677094"/>
                    <a:pt x="0" y="4673433"/>
                    <a:pt x="0" y="4669616"/>
                  </a:cubicBezTo>
                  <a:lnTo>
                    <a:pt x="0" y="14393"/>
                  </a:lnTo>
                  <a:cubicBezTo>
                    <a:pt x="0" y="10576"/>
                    <a:pt x="1516" y="6915"/>
                    <a:pt x="4216" y="4216"/>
                  </a:cubicBezTo>
                  <a:cubicBezTo>
                    <a:pt x="6915" y="1516"/>
                    <a:pt x="10576" y="0"/>
                    <a:pt x="14393" y="0"/>
                  </a:cubicBezTo>
                  <a:close/>
                </a:path>
              </a:pathLst>
            </a:custGeom>
            <a:solidFill>
              <a:srgbClr val="FFFEF7">
                <a:alpha val="78824"/>
              </a:srgbClr>
            </a:solidFill>
            <a:ln w="47625" cap="rnd">
              <a:solidFill>
                <a:srgbClr val="000000">
                  <a:alpha val="7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540139" y="211915"/>
            <a:ext cx="7207721" cy="56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7"/>
              </a:lnSpc>
              <a:spcBef>
                <a:spcPct val="0"/>
              </a:spcBef>
            </a:pPr>
            <a:r>
              <a:rPr lang="en-US" sz="3298">
                <a:solidFill>
                  <a:srgbClr val="000000"/>
                </a:solidFill>
                <a:latin typeface="Repo Bold Bold"/>
              </a:rPr>
              <a:t>Data Collection &amp; Model Building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5911" y="711987"/>
            <a:ext cx="14896179" cy="56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7"/>
              </a:lnSpc>
              <a:spcBef>
                <a:spcPct val="0"/>
              </a:spcBef>
            </a:pPr>
            <a:r>
              <a:rPr lang="en-US" sz="3298" strike="noStrike" u="none">
                <a:solidFill>
                  <a:srgbClr val="000000"/>
                </a:solidFill>
                <a:latin typeface="Repo Bold Bold"/>
              </a:rPr>
              <a:t>Dataset : Kaggle Dataset | Plant Village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39173" y="1474274"/>
            <a:ext cx="8652254" cy="8419619"/>
            <a:chOff x="0" y="0"/>
            <a:chExt cx="3664745" cy="3566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64745" cy="3566210"/>
            </a:xfrm>
            <a:custGeom>
              <a:avLst/>
              <a:gdLst/>
              <a:ahLst/>
              <a:cxnLst/>
              <a:rect r="r" b="b" t="t" l="l"/>
              <a:pathLst>
                <a:path h="3566210" w="3664745">
                  <a:moveTo>
                    <a:pt x="30423" y="0"/>
                  </a:moveTo>
                  <a:lnTo>
                    <a:pt x="3634322" y="0"/>
                  </a:lnTo>
                  <a:cubicBezTo>
                    <a:pt x="3642390" y="0"/>
                    <a:pt x="3650128" y="3205"/>
                    <a:pt x="3655834" y="8911"/>
                  </a:cubicBezTo>
                  <a:cubicBezTo>
                    <a:pt x="3661539" y="14616"/>
                    <a:pt x="3664745" y="22354"/>
                    <a:pt x="3664745" y="30423"/>
                  </a:cubicBezTo>
                  <a:lnTo>
                    <a:pt x="3664745" y="3535787"/>
                  </a:lnTo>
                  <a:cubicBezTo>
                    <a:pt x="3664745" y="3552589"/>
                    <a:pt x="3651124" y="3566210"/>
                    <a:pt x="3634322" y="3566210"/>
                  </a:cubicBezTo>
                  <a:lnTo>
                    <a:pt x="30423" y="3566210"/>
                  </a:lnTo>
                  <a:cubicBezTo>
                    <a:pt x="13621" y="3566210"/>
                    <a:pt x="0" y="3552589"/>
                    <a:pt x="0" y="3535787"/>
                  </a:cubicBezTo>
                  <a:lnTo>
                    <a:pt x="0" y="30423"/>
                  </a:lnTo>
                  <a:cubicBezTo>
                    <a:pt x="0" y="13621"/>
                    <a:pt x="13621" y="0"/>
                    <a:pt x="3042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Data Preprocessing |  Resizing, Augmentation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Dataset Partitioning | Splitting for subsets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Model Architecture | CNN with ReLU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Model Compilation | Compile with settings.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Model Training | Train for learning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Model Evaluation | Assess model performance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31805" y="1474274"/>
            <a:ext cx="8652254" cy="8419619"/>
            <a:chOff x="0" y="0"/>
            <a:chExt cx="3664745" cy="35662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4745" cy="3566210"/>
            </a:xfrm>
            <a:custGeom>
              <a:avLst/>
              <a:gdLst/>
              <a:ahLst/>
              <a:cxnLst/>
              <a:rect r="r" b="b" t="t" l="l"/>
              <a:pathLst>
                <a:path h="3566210" w="3664745">
                  <a:moveTo>
                    <a:pt x="30423" y="0"/>
                  </a:moveTo>
                  <a:lnTo>
                    <a:pt x="3634322" y="0"/>
                  </a:lnTo>
                  <a:cubicBezTo>
                    <a:pt x="3642390" y="0"/>
                    <a:pt x="3650128" y="3205"/>
                    <a:pt x="3655834" y="8911"/>
                  </a:cubicBezTo>
                  <a:cubicBezTo>
                    <a:pt x="3661539" y="14616"/>
                    <a:pt x="3664745" y="22354"/>
                    <a:pt x="3664745" y="30423"/>
                  </a:cubicBezTo>
                  <a:lnTo>
                    <a:pt x="3664745" y="3535787"/>
                  </a:lnTo>
                  <a:cubicBezTo>
                    <a:pt x="3664745" y="3552589"/>
                    <a:pt x="3651124" y="3566210"/>
                    <a:pt x="3634322" y="3566210"/>
                  </a:cubicBezTo>
                  <a:lnTo>
                    <a:pt x="30423" y="3566210"/>
                  </a:lnTo>
                  <a:cubicBezTo>
                    <a:pt x="13621" y="3566210"/>
                    <a:pt x="0" y="3552589"/>
                    <a:pt x="0" y="3535787"/>
                  </a:cubicBezTo>
                  <a:lnTo>
                    <a:pt x="0" y="30423"/>
                  </a:lnTo>
                  <a:cubicBezTo>
                    <a:pt x="0" y="13621"/>
                    <a:pt x="13621" y="0"/>
                    <a:pt x="3042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Results Visualization | Display training results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Image Prediction | Make predictions on images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Model Export | Save the trained model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FAST API</a:t>
              </a: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 | Create a user interface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Load Trained Model | Load the saved model</a:t>
              </a:r>
            </a:p>
            <a:p>
              <a:pPr algn="ctr">
                <a:lnSpc>
                  <a:spcPts val="3639"/>
                </a:lnSpc>
              </a:pPr>
            </a:p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Repo Bold Bold"/>
                </a:rPr>
                <a:t>Make Predictions | Use the model for predictions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803009" y="301799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09043" y="1854303"/>
            <a:ext cx="687047" cy="171762"/>
          </a:xfrm>
          <a:custGeom>
            <a:avLst/>
            <a:gdLst/>
            <a:ahLst/>
            <a:cxnLst/>
            <a:rect r="r" b="b" t="t" l="l"/>
            <a:pathLst>
              <a:path h="171762" w="687047">
                <a:moveTo>
                  <a:pt x="0" y="0"/>
                </a:moveTo>
                <a:lnTo>
                  <a:pt x="687047" y="0"/>
                </a:lnTo>
                <a:lnTo>
                  <a:pt x="687047" y="171761"/>
                </a:lnTo>
                <a:lnTo>
                  <a:pt x="0" y="171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2089" y="1854303"/>
            <a:ext cx="687047" cy="171762"/>
          </a:xfrm>
          <a:custGeom>
            <a:avLst/>
            <a:gdLst/>
            <a:ahLst/>
            <a:cxnLst/>
            <a:rect r="r" b="b" t="t" l="l"/>
            <a:pathLst>
              <a:path h="171762" w="687047">
                <a:moveTo>
                  <a:pt x="0" y="0"/>
                </a:moveTo>
                <a:lnTo>
                  <a:pt x="687047" y="0"/>
                </a:lnTo>
                <a:lnTo>
                  <a:pt x="687047" y="171761"/>
                </a:lnTo>
                <a:lnTo>
                  <a:pt x="0" y="171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8327127" cy="4684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27127" cy="4684009"/>
            </a:xfrm>
            <a:custGeom>
              <a:avLst/>
              <a:gdLst/>
              <a:ahLst/>
              <a:cxnLst/>
              <a:rect r="r" b="b" t="t" l="l"/>
              <a:pathLst>
                <a:path h="4684009" w="8327127">
                  <a:moveTo>
                    <a:pt x="14393" y="0"/>
                  </a:moveTo>
                  <a:lnTo>
                    <a:pt x="8312734" y="0"/>
                  </a:lnTo>
                  <a:cubicBezTo>
                    <a:pt x="8316551" y="0"/>
                    <a:pt x="8320212" y="1516"/>
                    <a:pt x="8322911" y="4216"/>
                  </a:cubicBezTo>
                  <a:cubicBezTo>
                    <a:pt x="8325611" y="6915"/>
                    <a:pt x="8327127" y="10576"/>
                    <a:pt x="8327127" y="14393"/>
                  </a:cubicBezTo>
                  <a:lnTo>
                    <a:pt x="8327127" y="4669616"/>
                  </a:lnTo>
                  <a:cubicBezTo>
                    <a:pt x="8327127" y="4673433"/>
                    <a:pt x="8325611" y="4677094"/>
                    <a:pt x="8322911" y="4679793"/>
                  </a:cubicBezTo>
                  <a:cubicBezTo>
                    <a:pt x="8320212" y="4682492"/>
                    <a:pt x="8316551" y="4684009"/>
                    <a:pt x="8312734" y="4684009"/>
                  </a:cubicBezTo>
                  <a:lnTo>
                    <a:pt x="14393" y="4684009"/>
                  </a:lnTo>
                  <a:cubicBezTo>
                    <a:pt x="10576" y="4684009"/>
                    <a:pt x="6915" y="4682492"/>
                    <a:pt x="4216" y="4679793"/>
                  </a:cubicBezTo>
                  <a:cubicBezTo>
                    <a:pt x="1516" y="4677094"/>
                    <a:pt x="0" y="4673433"/>
                    <a:pt x="0" y="4669616"/>
                  </a:cubicBezTo>
                  <a:lnTo>
                    <a:pt x="0" y="14393"/>
                  </a:lnTo>
                  <a:cubicBezTo>
                    <a:pt x="0" y="10576"/>
                    <a:pt x="1516" y="6915"/>
                    <a:pt x="4216" y="4216"/>
                  </a:cubicBezTo>
                  <a:cubicBezTo>
                    <a:pt x="6915" y="1516"/>
                    <a:pt x="10576" y="0"/>
                    <a:pt x="14393" y="0"/>
                  </a:cubicBezTo>
                  <a:close/>
                </a:path>
              </a:pathLst>
            </a:custGeom>
            <a:solidFill>
              <a:srgbClr val="FFFEF7">
                <a:alpha val="78824"/>
              </a:srgbClr>
            </a:solidFill>
            <a:ln w="47625" cap="rnd">
              <a:solidFill>
                <a:srgbClr val="000000">
                  <a:alpha val="7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03009" y="301799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530" y="415871"/>
            <a:ext cx="5270309" cy="9524035"/>
          </a:xfrm>
          <a:custGeom>
            <a:avLst/>
            <a:gdLst/>
            <a:ahLst/>
            <a:cxnLst/>
            <a:rect r="r" b="b" t="t" l="l"/>
            <a:pathLst>
              <a:path h="9524035" w="5270309">
                <a:moveTo>
                  <a:pt x="0" y="0"/>
                </a:moveTo>
                <a:lnTo>
                  <a:pt x="5270309" y="0"/>
                </a:lnTo>
                <a:lnTo>
                  <a:pt x="5270309" y="9524036"/>
                </a:lnTo>
                <a:lnTo>
                  <a:pt x="0" y="9524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64" t="0" r="-1964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540139" y="2092006"/>
            <a:ext cx="12574715" cy="4436543"/>
          </a:xfrm>
          <a:custGeom>
            <a:avLst/>
            <a:gdLst/>
            <a:ahLst/>
            <a:cxnLst/>
            <a:rect r="r" b="b" t="t" l="l"/>
            <a:pathLst>
              <a:path h="4436543" w="12574715">
                <a:moveTo>
                  <a:pt x="0" y="0"/>
                </a:moveTo>
                <a:lnTo>
                  <a:pt x="12574715" y="0"/>
                </a:lnTo>
                <a:lnTo>
                  <a:pt x="12574715" y="4436543"/>
                </a:lnTo>
                <a:lnTo>
                  <a:pt x="0" y="4436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08" r="-33689" b="-210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427040" y="731300"/>
            <a:ext cx="5687814" cy="1323710"/>
          </a:xfrm>
          <a:custGeom>
            <a:avLst/>
            <a:gdLst/>
            <a:ahLst/>
            <a:cxnLst/>
            <a:rect r="r" b="b" t="t" l="l"/>
            <a:pathLst>
              <a:path h="1323710" w="5687814">
                <a:moveTo>
                  <a:pt x="0" y="0"/>
                </a:moveTo>
                <a:lnTo>
                  <a:pt x="5687814" y="0"/>
                </a:lnTo>
                <a:lnTo>
                  <a:pt x="5687814" y="1323709"/>
                </a:lnTo>
                <a:lnTo>
                  <a:pt x="0" y="13237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40139" y="0"/>
            <a:ext cx="6737504" cy="1568001"/>
          </a:xfrm>
          <a:custGeom>
            <a:avLst/>
            <a:gdLst/>
            <a:ahLst/>
            <a:cxnLst/>
            <a:rect r="r" b="b" t="t" l="l"/>
            <a:pathLst>
              <a:path h="1568001" w="6737504">
                <a:moveTo>
                  <a:pt x="0" y="0"/>
                </a:moveTo>
                <a:lnTo>
                  <a:pt x="6737504" y="0"/>
                </a:lnTo>
                <a:lnTo>
                  <a:pt x="6737504" y="1568001"/>
                </a:lnTo>
                <a:lnTo>
                  <a:pt x="0" y="15680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40139" y="463269"/>
            <a:ext cx="6608178" cy="106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3"/>
              </a:lnSpc>
            </a:pPr>
            <a:r>
              <a:rPr lang="en-US" sz="3023">
                <a:solidFill>
                  <a:srgbClr val="000000"/>
                </a:solidFill>
                <a:latin typeface="Repo Bold Bold"/>
              </a:rPr>
              <a:t>Training &amp; Validation Accuracy</a:t>
            </a:r>
          </a:p>
          <a:p>
            <a:pPr algn="ctr" marL="0" indent="0" lvl="0">
              <a:lnSpc>
                <a:spcPts val="423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277643" y="1121256"/>
            <a:ext cx="6158032" cy="48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44"/>
              </a:lnSpc>
              <a:spcBef>
                <a:spcPct val="0"/>
              </a:spcBef>
            </a:pPr>
            <a:r>
              <a:rPr lang="en-US" sz="2817">
                <a:solidFill>
                  <a:srgbClr val="000000"/>
                </a:solidFill>
                <a:latin typeface="Repo Bold Bold"/>
              </a:rPr>
              <a:t>Model Prediction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521089" y="6528549"/>
            <a:ext cx="12593765" cy="3411358"/>
            <a:chOff x="0" y="0"/>
            <a:chExt cx="5734355" cy="15533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34355" cy="1553303"/>
            </a:xfrm>
            <a:custGeom>
              <a:avLst/>
              <a:gdLst/>
              <a:ahLst/>
              <a:cxnLst/>
              <a:rect r="r" b="b" t="t" l="l"/>
              <a:pathLst>
                <a:path h="1553303" w="5734355">
                  <a:moveTo>
                    <a:pt x="20901" y="0"/>
                  </a:moveTo>
                  <a:lnTo>
                    <a:pt x="5713454" y="0"/>
                  </a:lnTo>
                  <a:cubicBezTo>
                    <a:pt x="5724997" y="0"/>
                    <a:pt x="5734355" y="9358"/>
                    <a:pt x="5734355" y="20901"/>
                  </a:cubicBezTo>
                  <a:lnTo>
                    <a:pt x="5734355" y="1532402"/>
                  </a:lnTo>
                  <a:cubicBezTo>
                    <a:pt x="5734355" y="1543946"/>
                    <a:pt x="5724997" y="1553303"/>
                    <a:pt x="5713454" y="1553303"/>
                  </a:cubicBezTo>
                  <a:lnTo>
                    <a:pt x="20901" y="1553303"/>
                  </a:lnTo>
                  <a:cubicBezTo>
                    <a:pt x="9358" y="1553303"/>
                    <a:pt x="0" y="1543946"/>
                    <a:pt x="0" y="1532402"/>
                  </a:cubicBezTo>
                  <a:lnTo>
                    <a:pt x="0" y="20901"/>
                  </a:lnTo>
                  <a:cubicBezTo>
                    <a:pt x="0" y="9358"/>
                    <a:pt x="9358" y="0"/>
                    <a:pt x="20901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Repo Bold Bold"/>
                </a:rPr>
                <a:t>CNN (Convolutional Neural Network) | Deep learning architecture for image processing.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Repo Bold Bold"/>
                </a:rPr>
                <a:t>ReLU (Rectified Linear Unit) | Activation function that introduces non-linearity.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Repo Bold Bold"/>
                </a:rPr>
                <a:t>Softmax | Activation function for multi-class classification.</a:t>
              </a:r>
            </a:p>
            <a:p>
              <a:pPr algn="ctr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Repo Bold Bold"/>
                </a:rPr>
                <a:t>Data Augmentation | Expands training data with image transformations.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048633" y="6874471"/>
            <a:ext cx="666958" cy="166740"/>
          </a:xfrm>
          <a:custGeom>
            <a:avLst/>
            <a:gdLst/>
            <a:ahLst/>
            <a:cxnLst/>
            <a:rect r="r" b="b" t="t" l="l"/>
            <a:pathLst>
              <a:path h="166740" w="666958">
                <a:moveTo>
                  <a:pt x="0" y="0"/>
                </a:moveTo>
                <a:lnTo>
                  <a:pt x="666958" y="0"/>
                </a:lnTo>
                <a:lnTo>
                  <a:pt x="666958" y="166740"/>
                </a:lnTo>
                <a:lnTo>
                  <a:pt x="0" y="16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8623" y="2815166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872" y="7218468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4203" y="46628"/>
            <a:ext cx="10819593" cy="9845830"/>
          </a:xfrm>
          <a:custGeom>
            <a:avLst/>
            <a:gdLst/>
            <a:ahLst/>
            <a:cxnLst/>
            <a:rect r="r" b="b" t="t" l="l"/>
            <a:pathLst>
              <a:path h="9845830" w="10819593">
                <a:moveTo>
                  <a:pt x="0" y="0"/>
                </a:moveTo>
                <a:lnTo>
                  <a:pt x="10819594" y="0"/>
                </a:lnTo>
                <a:lnTo>
                  <a:pt x="10819594" y="9845830"/>
                </a:lnTo>
                <a:lnTo>
                  <a:pt x="0" y="9845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46783" y="1813851"/>
            <a:ext cx="9394434" cy="74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2265" spc="-22" u="sng">
                <a:solidFill>
                  <a:srgbClr val="000000"/>
                </a:solidFill>
                <a:latin typeface="DM Sans Bold"/>
              </a:rPr>
              <a:t>FastAPI f</a:t>
            </a:r>
            <a:r>
              <a:rPr lang="en-US" sz="2265" spc="-22" strike="noStrike" u="sng">
                <a:solidFill>
                  <a:srgbClr val="000000"/>
                </a:solidFill>
                <a:latin typeface="DM Sans Bold"/>
              </a:rPr>
              <a:t>or Building APIs</a:t>
            </a:r>
          </a:p>
          <a:p>
            <a:pPr algn="ctr">
              <a:lnSpc>
                <a:spcPts val="3171"/>
              </a:lnSpc>
            </a:pPr>
          </a:p>
          <a:p>
            <a:pPr algn="ctr">
              <a:lnSpc>
                <a:spcPts val="3171"/>
              </a:lnSpc>
            </a:pPr>
            <a:r>
              <a:rPr lang="en-US" sz="2265" spc="-22" strike="noStrike" u="none">
                <a:solidFill>
                  <a:srgbClr val="000000"/>
                </a:solidFill>
                <a:latin typeface="DM Sans Bold"/>
              </a:rPr>
              <a:t> FastAPI is a Python web framework designed for building APIs quickly and efficiently. It allows developers to create RESTful web services with minimal code while maintaining high performance.</a:t>
            </a:r>
          </a:p>
          <a:p>
            <a:pPr algn="ctr">
              <a:lnSpc>
                <a:spcPts val="3171"/>
              </a:lnSpc>
            </a:pPr>
          </a:p>
          <a:p>
            <a:pPr algn="ctr">
              <a:lnSpc>
                <a:spcPts val="3171"/>
              </a:lnSpc>
            </a:pPr>
            <a:r>
              <a:rPr lang="en-US" sz="2265" spc="-22" strike="noStrike" u="sng">
                <a:solidFill>
                  <a:srgbClr val="000000"/>
                </a:solidFill>
                <a:latin typeface="DM Sans Bold"/>
              </a:rPr>
              <a:t>Automatic Data Validation</a:t>
            </a:r>
          </a:p>
          <a:p>
            <a:pPr algn="ctr">
              <a:lnSpc>
                <a:spcPts val="3171"/>
              </a:lnSpc>
            </a:pPr>
          </a:p>
          <a:p>
            <a:pPr algn="ctr">
              <a:lnSpc>
                <a:spcPts val="3171"/>
              </a:lnSpc>
            </a:pPr>
            <a:r>
              <a:rPr lang="en-US" sz="2265" spc="-22" strike="noStrike" u="none">
                <a:solidFill>
                  <a:srgbClr val="000000"/>
                </a:solidFill>
                <a:latin typeface="DM Sans Bold"/>
              </a:rPr>
              <a:t>FastAPI provides automatic data validation and serialization, reducing the risk of common API errors. It uses Python-type hints to validate incoming data and generate accurate API documentation.</a:t>
            </a:r>
          </a:p>
          <a:p>
            <a:pPr algn="ctr">
              <a:lnSpc>
                <a:spcPts val="3171"/>
              </a:lnSpc>
            </a:pPr>
          </a:p>
          <a:p>
            <a:pPr algn="ctr">
              <a:lnSpc>
                <a:spcPts val="3171"/>
              </a:lnSpc>
            </a:pPr>
            <a:r>
              <a:rPr lang="en-US" sz="2265" spc="-22" strike="noStrike" u="sng">
                <a:solidFill>
                  <a:srgbClr val="000000"/>
                </a:solidFill>
                <a:latin typeface="DM Sans Bold"/>
              </a:rPr>
              <a:t>Async Support</a:t>
            </a:r>
          </a:p>
          <a:p>
            <a:pPr algn="ctr">
              <a:lnSpc>
                <a:spcPts val="3171"/>
              </a:lnSpc>
            </a:pPr>
          </a:p>
          <a:p>
            <a:pPr algn="ctr">
              <a:lnSpc>
                <a:spcPts val="3171"/>
              </a:lnSpc>
            </a:pPr>
            <a:r>
              <a:rPr lang="en-US" sz="2265" spc="-22" strike="noStrike" u="none">
                <a:solidFill>
                  <a:srgbClr val="000000"/>
                </a:solidFill>
                <a:latin typeface="DM Sans Bold"/>
              </a:rPr>
              <a:t> FastAPI fully supports asynchronous programming, making it suitable for handling concurrent requests and I/O-bound operations. This feature enhances the scalability and responsiveness of web applications built with FastAPI.</a:t>
            </a:r>
          </a:p>
          <a:p>
            <a:pPr algn="ctr">
              <a:lnSpc>
                <a:spcPts val="23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025384" y="942975"/>
            <a:ext cx="6237231" cy="73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88"/>
              </a:lnSpc>
              <a:spcBef>
                <a:spcPct val="0"/>
              </a:spcBef>
            </a:pPr>
            <a:r>
              <a:rPr lang="en-US" sz="4277">
                <a:solidFill>
                  <a:srgbClr val="000000"/>
                </a:solidFill>
                <a:latin typeface="Repo Bold Bold"/>
              </a:rPr>
              <a:t>Back End - FAST API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683888">
            <a:off x="14094132" y="5712925"/>
            <a:ext cx="1857988" cy="3976240"/>
          </a:xfrm>
          <a:custGeom>
            <a:avLst/>
            <a:gdLst/>
            <a:ahLst/>
            <a:cxnLst/>
            <a:rect r="r" b="b" t="t" l="l"/>
            <a:pathLst>
              <a:path h="3976240" w="1857988">
                <a:moveTo>
                  <a:pt x="0" y="0"/>
                </a:moveTo>
                <a:lnTo>
                  <a:pt x="1857989" y="0"/>
                </a:lnTo>
                <a:lnTo>
                  <a:pt x="1857989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174348">
            <a:off x="-4081427" y="-396544"/>
            <a:ext cx="8162855" cy="4496991"/>
          </a:xfrm>
          <a:custGeom>
            <a:avLst/>
            <a:gdLst/>
            <a:ahLst/>
            <a:cxnLst/>
            <a:rect r="r" b="b" t="t" l="l"/>
            <a:pathLst>
              <a:path h="4496991" w="8162855">
                <a:moveTo>
                  <a:pt x="0" y="0"/>
                </a:moveTo>
                <a:lnTo>
                  <a:pt x="8162854" y="0"/>
                </a:lnTo>
                <a:lnTo>
                  <a:pt x="8162854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0373" y="1401884"/>
            <a:ext cx="13983876" cy="8635044"/>
          </a:xfrm>
          <a:custGeom>
            <a:avLst/>
            <a:gdLst/>
            <a:ahLst/>
            <a:cxnLst/>
            <a:rect r="r" b="b" t="t" l="l"/>
            <a:pathLst>
              <a:path h="8635044" w="13983876">
                <a:moveTo>
                  <a:pt x="0" y="0"/>
                </a:moveTo>
                <a:lnTo>
                  <a:pt x="13983876" y="0"/>
                </a:lnTo>
                <a:lnTo>
                  <a:pt x="13983876" y="8635044"/>
                </a:lnTo>
                <a:lnTo>
                  <a:pt x="0" y="8635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83888">
            <a:off x="15616130" y="6529206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83888">
            <a:off x="-1317977" y="-977334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1757" y="376641"/>
            <a:ext cx="4779228" cy="1304119"/>
            <a:chOff x="0" y="0"/>
            <a:chExt cx="1718830" cy="469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8830" cy="469021"/>
            </a:xfrm>
            <a:custGeom>
              <a:avLst/>
              <a:gdLst/>
              <a:ahLst/>
              <a:cxnLst/>
              <a:rect r="r" b="b" t="t" l="l"/>
              <a:pathLst>
                <a:path h="469021" w="1718830">
                  <a:moveTo>
                    <a:pt x="55077" y="0"/>
                  </a:moveTo>
                  <a:lnTo>
                    <a:pt x="1663753" y="0"/>
                  </a:lnTo>
                  <a:cubicBezTo>
                    <a:pt x="1694171" y="0"/>
                    <a:pt x="1718830" y="24659"/>
                    <a:pt x="1718830" y="55077"/>
                  </a:cubicBezTo>
                  <a:lnTo>
                    <a:pt x="1718830" y="413944"/>
                  </a:lnTo>
                  <a:cubicBezTo>
                    <a:pt x="1718830" y="444362"/>
                    <a:pt x="1694171" y="469021"/>
                    <a:pt x="1663753" y="469021"/>
                  </a:cubicBezTo>
                  <a:lnTo>
                    <a:pt x="55077" y="469021"/>
                  </a:lnTo>
                  <a:cubicBezTo>
                    <a:pt x="24659" y="469021"/>
                    <a:pt x="0" y="444362"/>
                    <a:pt x="0" y="413944"/>
                  </a:cubicBezTo>
                  <a:lnTo>
                    <a:pt x="0" y="55077"/>
                  </a:lnTo>
                  <a:cubicBezTo>
                    <a:pt x="0" y="24659"/>
                    <a:pt x="24659" y="0"/>
                    <a:pt x="55077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779792">
            <a:off x="14605356" y="7085713"/>
            <a:ext cx="932538" cy="1540228"/>
          </a:xfrm>
          <a:custGeom>
            <a:avLst/>
            <a:gdLst/>
            <a:ahLst/>
            <a:cxnLst/>
            <a:rect r="r" b="b" t="t" l="l"/>
            <a:pathLst>
              <a:path h="1540228" w="932538">
                <a:moveTo>
                  <a:pt x="0" y="0"/>
                </a:moveTo>
                <a:lnTo>
                  <a:pt x="932538" y="0"/>
                </a:lnTo>
                <a:lnTo>
                  <a:pt x="932538" y="1540227"/>
                </a:lnTo>
                <a:lnTo>
                  <a:pt x="0" y="1540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9093" y="584786"/>
            <a:ext cx="6998239" cy="78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6"/>
              </a:lnSpc>
              <a:spcBef>
                <a:spcPct val="0"/>
              </a:spcBef>
            </a:pPr>
            <a:r>
              <a:rPr lang="en-US" sz="4454">
                <a:solidFill>
                  <a:srgbClr val="000000"/>
                </a:solidFill>
                <a:latin typeface="Repo Bold Bold"/>
              </a:rPr>
              <a:t>Front End React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1683888">
            <a:off x="40236" y="10274295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25910" y="2865328"/>
            <a:ext cx="13247746" cy="620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Repo Bold Bold"/>
              </a:rPr>
              <a:t>Material-UI for UI Components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Repo Bold Bold"/>
              </a:rPr>
              <a:t> The script employs Material-UI, a UI framework for React, integrating components like AppBar, Toolbar, and Card to create a modern and visually appealing user interface.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Repo Bold Bold"/>
              </a:rPr>
              <a:t>Image Processing with Axios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Repo Bold Bold"/>
              </a:rPr>
              <a:t> It utilizes Axios, a promise-based HTTP client, to send image data to a local server for image classification, showcasing an asynchronous approach to handling data.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Repo Bold Bold"/>
              </a:rPr>
              <a:t>Responsive Design Principles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Repo Bold Bold"/>
              </a:rPr>
              <a:t> The script follows responsive design principles, ensuring the web application's adaptability to various screen sizes, enhancing user experience across devices.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Repo Bold Bold"/>
              </a:rPr>
              <a:t>State Management with useState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Repo Bold Bold"/>
              </a:rPr>
              <a:t> React's useState hook manages component state, enabling dynamic updates of image data, previews, and loading indicators as users interact with the application.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400000">
            <a:off x="9601247" y="-2541965"/>
            <a:ext cx="10940757" cy="7141330"/>
          </a:xfrm>
          <a:custGeom>
            <a:avLst/>
            <a:gdLst/>
            <a:ahLst/>
            <a:cxnLst/>
            <a:rect r="r" b="b" t="t" l="l"/>
            <a:pathLst>
              <a:path h="7141330" w="10940757">
                <a:moveTo>
                  <a:pt x="0" y="0"/>
                </a:moveTo>
                <a:lnTo>
                  <a:pt x="10940757" y="0"/>
                </a:lnTo>
                <a:lnTo>
                  <a:pt x="10940757" y="7141330"/>
                </a:lnTo>
                <a:lnTo>
                  <a:pt x="0" y="7141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869136">
            <a:off x="16334162" y="866061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94491"/>
            <a:ext cx="4204336" cy="666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F0099"/>
                </a:solidFill>
                <a:latin typeface="Big Shoulders Display Bold"/>
              </a:rPr>
              <a:t>FRONT END REACT UI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390" y="3432594"/>
            <a:ext cx="5798393" cy="296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</a:pPr>
            <a:r>
              <a:rPr lang="en-US" sz="3316">
                <a:solidFill>
                  <a:srgbClr val="000000"/>
                </a:solidFill>
                <a:latin typeface="Big Shoulders Display Bold"/>
              </a:rPr>
              <a:t>SAMPLE : EARLY BLIGHT DISEASE AFFECTED LEAF</a:t>
            </a:r>
          </a:p>
          <a:p>
            <a:pPr algn="ctr">
              <a:lnSpc>
                <a:spcPts val="3316"/>
              </a:lnSpc>
            </a:pPr>
          </a:p>
          <a:p>
            <a:pPr algn="ctr">
              <a:lnSpc>
                <a:spcPts val="3316"/>
              </a:lnSpc>
            </a:pPr>
            <a:r>
              <a:rPr lang="en-US" sz="3316">
                <a:solidFill>
                  <a:srgbClr val="000000"/>
                </a:solidFill>
                <a:latin typeface="Big Shoulders Display Bold"/>
              </a:rPr>
              <a:t>CONFIDENCE PERCENTAGE OF 98.99% RETURNED</a:t>
            </a:r>
          </a:p>
          <a:p>
            <a:pPr algn="ctr">
              <a:lnSpc>
                <a:spcPts val="3316"/>
              </a:lnSpc>
            </a:pPr>
          </a:p>
          <a:p>
            <a:pPr algn="ctr">
              <a:lnSpc>
                <a:spcPts val="3316"/>
              </a:lnSpc>
            </a:pPr>
            <a:r>
              <a:rPr lang="en-US" sz="3316">
                <a:solidFill>
                  <a:srgbClr val="000000"/>
                </a:solidFill>
                <a:latin typeface="Big Shoulders Display Bold"/>
              </a:rPr>
              <a:t>MODEL PREDICTION IS GOOD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74" y="140187"/>
            <a:ext cx="18100052" cy="9980072"/>
            <a:chOff x="0" y="0"/>
            <a:chExt cx="8241548" cy="45442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41548" cy="4544255"/>
            </a:xfrm>
            <a:custGeom>
              <a:avLst/>
              <a:gdLst/>
              <a:ahLst/>
              <a:cxnLst/>
              <a:rect r="r" b="b" t="t" l="l"/>
              <a:pathLst>
                <a:path h="4544255" w="8241548">
                  <a:moveTo>
                    <a:pt x="14543" y="0"/>
                  </a:moveTo>
                  <a:lnTo>
                    <a:pt x="8227006" y="0"/>
                  </a:lnTo>
                  <a:cubicBezTo>
                    <a:pt x="8230862" y="0"/>
                    <a:pt x="8234562" y="1532"/>
                    <a:pt x="8237289" y="4259"/>
                  </a:cubicBezTo>
                  <a:cubicBezTo>
                    <a:pt x="8240016" y="6987"/>
                    <a:pt x="8241548" y="10686"/>
                    <a:pt x="8241548" y="14543"/>
                  </a:cubicBezTo>
                  <a:lnTo>
                    <a:pt x="8241548" y="4529712"/>
                  </a:lnTo>
                  <a:cubicBezTo>
                    <a:pt x="8241548" y="4537744"/>
                    <a:pt x="8235037" y="4544255"/>
                    <a:pt x="8227006" y="4544255"/>
                  </a:cubicBezTo>
                  <a:lnTo>
                    <a:pt x="14543" y="4544255"/>
                  </a:lnTo>
                  <a:cubicBezTo>
                    <a:pt x="10686" y="4544255"/>
                    <a:pt x="6987" y="4542723"/>
                    <a:pt x="4259" y="4539995"/>
                  </a:cubicBezTo>
                  <a:cubicBezTo>
                    <a:pt x="1532" y="4537268"/>
                    <a:pt x="0" y="4533569"/>
                    <a:pt x="0" y="4529712"/>
                  </a:cubicBezTo>
                  <a:lnTo>
                    <a:pt x="0" y="14543"/>
                  </a:lnTo>
                  <a:cubicBezTo>
                    <a:pt x="0" y="10686"/>
                    <a:pt x="1532" y="6987"/>
                    <a:pt x="4259" y="4259"/>
                  </a:cubicBezTo>
                  <a:cubicBezTo>
                    <a:pt x="6987" y="1532"/>
                    <a:pt x="10686" y="0"/>
                    <a:pt x="14543" y="0"/>
                  </a:cubicBezTo>
                  <a:close/>
                </a:path>
              </a:pathLst>
            </a:custGeom>
            <a:solidFill>
              <a:srgbClr val="FFFEF7">
                <a:alpha val="78824"/>
              </a:srgbClr>
            </a:solidFill>
            <a:ln w="47625" cap="rnd">
              <a:solidFill>
                <a:srgbClr val="000000">
                  <a:alpha val="7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540139" y="211915"/>
            <a:ext cx="7207721" cy="56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7"/>
              </a:lnSpc>
              <a:spcBef>
                <a:spcPct val="0"/>
              </a:spcBef>
            </a:pPr>
            <a:r>
              <a:rPr lang="en-US" sz="3298">
                <a:solidFill>
                  <a:srgbClr val="000000"/>
                </a:solidFill>
                <a:latin typeface="Repo Bold"/>
              </a:rPr>
              <a:t>GCP Cluod Deployemnt &amp; 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5911" y="711987"/>
            <a:ext cx="14896179" cy="56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7"/>
              </a:lnSpc>
              <a:spcBef>
                <a:spcPct val="0"/>
              </a:spcBef>
            </a:pPr>
            <a:r>
              <a:rPr lang="en-US" sz="3298">
                <a:solidFill>
                  <a:srgbClr val="000000"/>
                </a:solidFill>
                <a:latin typeface="Repo Bold Bold"/>
              </a:rPr>
              <a:t>Project ID | GCP Bucket | .h5 Model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803009" y="301799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974" y="1545438"/>
            <a:ext cx="18100052" cy="829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GCP | Google Cloud Platform | Setting up the environment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Started creating a GCP account and project, setting up a unique bucket for model storage, and installing the Google Cloud SDK.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Code Development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A Python script for a cloud function that downloads the pre-trained ML model, preprocesses input images and performs predictions using TensorFlow/Keras.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Deployment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Deployed the cloud function using the Google Cloud SDK, ensuring necessary libraries were included, and enabled the Google Cloud API whenever prompted.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Testing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Used Postman to send image data as form data to the deployed function, analyze the response for predictions, and ensure the function works correctly.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Function &amp; URL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Repo Bold Bold"/>
              </a:rPr>
              <a:t>predict &amp; https://us-central1-leaf-disease-classification-1.cloudfunctions.net/predict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DAFu96PbLIk</dc:identifier>
  <dcterms:modified xsi:type="dcterms:W3CDTF">2011-08-01T06:04:30Z</dcterms:modified>
  <cp:revision>1</cp:revision>
  <dc:title>workout</dc:title>
</cp:coreProperties>
</file>